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60" r:id="rId3"/>
    <p:sldId id="261" r:id="rId4"/>
    <p:sldId id="489" r:id="rId5"/>
    <p:sldId id="469" r:id="rId6"/>
    <p:sldId id="492" r:id="rId7"/>
    <p:sldId id="494" r:id="rId8"/>
    <p:sldId id="487" r:id="rId9"/>
    <p:sldId id="263" r:id="rId10"/>
    <p:sldId id="264" r:id="rId11"/>
    <p:sldId id="47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 MS" panose="030F0902030302020204" pitchFamily="66" charset="0"/>
      <p:regular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JAVt5R76FRbcuAyEUkJ4W5DW2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170EA-2756-4B23-804E-BCAA4EEB3FBE}">
  <a:tblStyle styleId="{E40170EA-2756-4B23-804E-BCAA4EEB3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/>
    <p:restoredTop sz="85000"/>
  </p:normalViewPr>
  <p:slideViewPr>
    <p:cSldViewPr snapToGrid="0">
      <p:cViewPr varScale="1">
        <p:scale>
          <a:sx n="104" d="100"/>
          <a:sy n="104" d="100"/>
        </p:scale>
        <p:origin x="832" y="192"/>
      </p:cViewPr>
      <p:guideLst>
        <p:guide orient="horz" pos="11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75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79e62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c079e62e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dirty="0"/>
              <a:t>Managing data – different roles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GB" dirty="0"/>
              <a:t>Free storage &lt; 10 TB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c079e62e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11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Essential to standardise how we store data and metadata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Every second the total information produced in the world is one PB per second. 1 PB is equivalent to over 4,000 digital photos per day your entire life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Development in sequencing technologies is much faster than in computer hardware technologies – We will run out of storage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ELIXIR - driver for the use of common standards and ontologies</a:t>
            </a:r>
            <a:endParaRPr dirty="0"/>
          </a:p>
        </p:txBody>
      </p:sp>
      <p:sp>
        <p:nvSpPr>
          <p:cNvPr id="96" name="Google Shape;9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Sampling depth can be given in many different ways, and without a common standard (using a controlled vocabulary) it is impossible to compare data between studies using different ways of reporting metadata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50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55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92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8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3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E-infrastructure provided to all Norwegian researchers within Life Sciences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non-sensitive data. (Elixir Norway also support projects in TSD for sensitive data.)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Developed and operated by Elixir Norway, running on top of Elixir Norway servers as well as the generic storage services NIRD operated by Sigma2.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support provided by the Elixir Norway helpdesk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CELERATE">
  <p:cSld name="Title slide EXCELERA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4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" name="Google Shape;25;p14" descr="Excelerate_white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IXIR-thank-you">
  <p:cSld name="ELIXIR-thank-you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5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15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" name="Google Shape;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15"/>
          <p:cNvSpPr txBox="1"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CELERATE slide content">
  <p:cSld name="EXCELERATE slide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6" descr="Excelerate_white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ls.bioinfo.n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egalaxy.no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subTitle" idx="1"/>
          </p:nvPr>
        </p:nvSpPr>
        <p:spPr>
          <a:xfrm>
            <a:off x="2061248" y="3451136"/>
            <a:ext cx="9693019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en-GB" sz="5120" dirty="0">
                <a:solidFill>
                  <a:srgbClr val="F57E20"/>
                </a:solidFill>
              </a:rPr>
              <a:t>Introduction ELIXIR and </a:t>
            </a:r>
            <a:r>
              <a:rPr lang="en-GB" sz="5120" dirty="0" err="1">
                <a:solidFill>
                  <a:srgbClr val="F57E20"/>
                </a:solidFill>
              </a:rPr>
              <a:t>NeLS</a:t>
            </a:r>
            <a:endParaRPr sz="5120" dirty="0">
              <a:solidFill>
                <a:srgbClr val="F57E2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nb-NO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Erik </a:t>
            </a:r>
            <a:r>
              <a:rPr lang="nb-NO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Hjerde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lang="en-GB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e-infrastructure for Life Sciences and </a:t>
            </a:r>
            <a:r>
              <a:rPr lang="en-GB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usegalaxy.no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43201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79e62e23_0_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Access to storage and sharing of data in NeLS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126" name="Google Shape;126;gc079e62e23_0_0"/>
          <p:cNvSpPr txBox="1">
            <a:spLocks noGrp="1"/>
          </p:cNvSpPr>
          <p:nvPr>
            <p:ph type="body" idx="1"/>
          </p:nvPr>
        </p:nvSpPr>
        <p:spPr>
          <a:xfrm>
            <a:off x="609700" y="43338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 dirty="0"/>
              <a:t>Access to personal storage and projects</a:t>
            </a:r>
            <a:endParaRPr dirty="0"/>
          </a:p>
        </p:txBody>
      </p:sp>
      <p:pic>
        <p:nvPicPr>
          <p:cNvPr id="127" name="Google Shape;127;gc079e62e2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268844"/>
            <a:ext cx="7426092" cy="34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c079e62e2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2504" y="2745261"/>
            <a:ext cx="7426092" cy="34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c079e62e23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804" y="3290122"/>
            <a:ext cx="7426092" cy="34917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gc079e62e23_0_58">
            <a:extLst>
              <a:ext uri="{FF2B5EF4-FFF2-40B4-BE49-F238E27FC236}">
                <a16:creationId xmlns:a16="http://schemas.microsoft.com/office/drawing/2014/main" id="{6DAD5502-A68E-6945-A52F-AB7DD8C8EE37}"/>
              </a:ext>
            </a:extLst>
          </p:cNvPr>
          <p:cNvSpPr txBox="1">
            <a:spLocks/>
          </p:cNvSpPr>
          <p:nvPr/>
        </p:nvSpPr>
        <p:spPr>
          <a:xfrm>
            <a:off x="719402" y="1118883"/>
            <a:ext cx="1007858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dirty="0"/>
              <a:t>Access to personal storage and projects and SBI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Font typeface="Corbel"/>
              <a:buNone/>
            </a:pPr>
            <a:r>
              <a:rPr lang="en-GB" dirty="0"/>
              <a:t>Storage application needed for projects where data is shared by many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e 3">
            <a:extLst>
              <a:ext uri="{FF2B5EF4-FFF2-40B4-BE49-F238E27FC236}">
                <a16:creationId xmlns:a16="http://schemas.microsoft.com/office/drawing/2014/main" id="{106082B4-5D90-F04F-A8F1-C20D0E02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 err="1">
                <a:solidFill>
                  <a:srgbClr val="F57E20"/>
                </a:solidFill>
              </a:rPr>
              <a:t>NeLS</a:t>
            </a:r>
            <a:r>
              <a:rPr lang="en-GB" sz="4200" i="1" dirty="0">
                <a:solidFill>
                  <a:srgbClr val="F57E20"/>
                </a:solidFill>
              </a:rPr>
              <a:t> architecture</a:t>
            </a:r>
            <a:endParaRPr sz="3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28261B-917B-2E43-8296-35413EDE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B2CAC86-FC09-E745-9694-39D12167C026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C9C5CCE-B6B1-B449-B675-87275F1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  <p:pic>
        <p:nvPicPr>
          <p:cNvPr id="49" name="Picture 2" descr="Image result for european nucleotide archive logo">
            <a:extLst>
              <a:ext uri="{FF2B5EF4-FFF2-40B4-BE49-F238E27FC236}">
                <a16:creationId xmlns:a16="http://schemas.microsoft.com/office/drawing/2014/main" id="{A254B04E-0449-844B-B633-E419EE2A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elixir core facility logo">
            <a:extLst>
              <a:ext uri="{FF2B5EF4-FFF2-40B4-BE49-F238E27FC236}">
                <a16:creationId xmlns:a16="http://schemas.microsoft.com/office/drawing/2014/main" id="{D9A3712B-95CC-9049-977C-DE075682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64D41BE-449A-4846-A008-3C1ADA335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52" name="Picture 6" descr="logo">
            <a:extLst>
              <a:ext uri="{FF2B5EF4-FFF2-40B4-BE49-F238E27FC236}">
                <a16:creationId xmlns:a16="http://schemas.microsoft.com/office/drawing/2014/main" id="{DC0FE371-67BF-E248-B1DA-77405010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0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i="1">
                <a:solidFill>
                  <a:srgbClr val="F57E20"/>
                </a:solidFill>
              </a:rPr>
              <a:t>ELIXIR - A distributed infrastructure for Life Science data</a:t>
            </a:r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Coordinated work across multiple locations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Work together to create common standards</a:t>
            </a:r>
            <a:endParaRPr/>
          </a:p>
        </p:txBody>
      </p:sp>
      <p:pic>
        <p:nvPicPr>
          <p:cNvPr id="90" name="Google Shape;90;p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0618" y="1771394"/>
            <a:ext cx="4821382" cy="508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2783" y="2009296"/>
            <a:ext cx="4541399" cy="49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 descr="How we work_Infographic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830" y="1771394"/>
            <a:ext cx="5328842" cy="532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i="1" dirty="0">
                <a:solidFill>
                  <a:srgbClr val="F57E20"/>
                </a:solidFill>
              </a:rPr>
              <a:t>Why do we need ELIXIR?</a:t>
            </a:r>
            <a:endParaRPr sz="3800" i="1" dirty="0">
              <a:solidFill>
                <a:srgbClr val="F57E20"/>
              </a:solidFill>
            </a:endParaRPr>
          </a:p>
        </p:txBody>
      </p:sp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 dirty="0"/>
              <a:t>Example: challenge with data storage</a:t>
            </a:r>
            <a:endParaRPr dirty="0"/>
          </a:p>
        </p:txBody>
      </p:sp>
      <p:pic>
        <p:nvPicPr>
          <p:cNvPr id="100" name="Google Shape;1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2" y="1862205"/>
            <a:ext cx="6057900" cy="4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3180" y="3935895"/>
            <a:ext cx="2911042" cy="281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 descr="Installed raw storage at EMBL-EBI. The chart shows total installed data storage at EMBL-EBI, including multiple backups for all data resources as well as unused space to handle submissions in the immediate future. The total volume of a single copy of all data resources is roughly 20–25% of the installed storage capacity. Data points (not shown) are the end of each calendar year, thus the range of the x-axis is 31 December 2012 through 31 December 2018. Data for end of 2018 are projected based on planned procurement. In 2017, we procured a high volume of disk space at good value that increased capacity substantially, requiring relatively less procurement in 2018. This approach allowed us to utilize our infrastructure budget efficiently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560" y="1862205"/>
            <a:ext cx="4158282" cy="25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7413180" y="2408087"/>
            <a:ext cx="2183818" cy="64633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 million requests for data per 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3800" i="1" dirty="0">
                <a:solidFill>
                  <a:srgbClr val="F57E20"/>
                </a:solidFill>
              </a:rPr>
              <a:t>Why do we need ELIXIR?</a:t>
            </a:r>
            <a:endParaRPr sz="3800" i="1" dirty="0">
              <a:solidFill>
                <a:srgbClr val="F57E20"/>
              </a:solidFill>
            </a:endParaRPr>
          </a:p>
        </p:txBody>
      </p:sp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 dirty="0"/>
              <a:t>Example: metadata standards and controlled vocabulary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F19FF4-B59F-464B-B820-87F338100F9F}"/>
              </a:ext>
            </a:extLst>
          </p:cNvPr>
          <p:cNvSpPr/>
          <p:nvPr/>
        </p:nvSpPr>
        <p:spPr>
          <a:xfrm>
            <a:off x="7886699" y="1870431"/>
            <a:ext cx="3885209" cy="425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9" name="Google Shape;189;p21">
            <a:extLst>
              <a:ext uri="{FF2B5EF4-FFF2-40B4-BE49-F238E27FC236}">
                <a16:creationId xmlns:a16="http://schemas.microsoft.com/office/drawing/2014/main" id="{B7C57325-EF61-D744-BC5B-C9857FB3C0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851"/>
          <a:stretch/>
        </p:blipFill>
        <p:spPr>
          <a:xfrm>
            <a:off x="665128" y="1810134"/>
            <a:ext cx="7058778" cy="822935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03DACD-4F20-A141-8A04-6C1D690D5900}"/>
              </a:ext>
            </a:extLst>
          </p:cNvPr>
          <p:cNvGrpSpPr/>
          <p:nvPr/>
        </p:nvGrpSpPr>
        <p:grpSpPr>
          <a:xfrm>
            <a:off x="8007130" y="1948044"/>
            <a:ext cx="3747224" cy="4535845"/>
            <a:chOff x="7667697" y="2271521"/>
            <a:chExt cx="3747224" cy="4535845"/>
          </a:xfrm>
        </p:grpSpPr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739C7B7C-F64E-2E41-A015-F92D4E821BD3}"/>
                </a:ext>
              </a:extLst>
            </p:cNvPr>
            <p:cNvSpPr txBox="1"/>
            <p:nvPr/>
          </p:nvSpPr>
          <p:spPr>
            <a:xfrm>
              <a:off x="7667697" y="2332584"/>
              <a:ext cx="2901726" cy="4116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Not collected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250 M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Not applicable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Superficial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-1 m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-2 m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-2901.0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 m.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1912 ft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40 mm from surface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0.75 m above seafloor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700meters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Intracellular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Surface water of 0 meter</a:t>
              </a:r>
              <a:endParaRPr lang="en-GB" dirty="0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Zero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570"/>
                <a:buFont typeface="Comic Sans MS"/>
                <a:buNone/>
              </a:pPr>
              <a:r>
                <a:rPr lang="en-GB" sz="1570" dirty="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Below surface</a:t>
              </a:r>
            </a:p>
          </p:txBody>
        </p:sp>
        <p:sp>
          <p:nvSpPr>
            <p:cNvPr id="12" name="Google Shape;204;p22">
              <a:extLst>
                <a:ext uri="{FF2B5EF4-FFF2-40B4-BE49-F238E27FC236}">
                  <a16:creationId xmlns:a16="http://schemas.microsoft.com/office/drawing/2014/main" id="{EEC65BC4-6272-384A-9EA2-B059D647D31E}"/>
                </a:ext>
              </a:extLst>
            </p:cNvPr>
            <p:cNvSpPr txBox="1"/>
            <p:nvPr/>
          </p:nvSpPr>
          <p:spPr>
            <a:xfrm>
              <a:off x="10392635" y="2271521"/>
              <a:ext cx="1022286" cy="4315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missing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250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NA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missing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1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2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2901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582.80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0.04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missing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700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missing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0</a:t>
              </a:r>
              <a:endParaRPr lang="en-GB">
                <a:cs typeface="Arial" panose="020B0604020202020204" pitchFamily="34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Comic Sans MS"/>
                <a:buNone/>
              </a:pPr>
              <a:r>
                <a:rPr lang="en-GB" sz="1600">
                  <a:solidFill>
                    <a:schemeClr val="dk1"/>
                  </a:solidFill>
                  <a:ea typeface="Comic Sans MS"/>
                  <a:cs typeface="Arial" panose="020B0604020202020204" pitchFamily="34" charset="0"/>
                  <a:sym typeface="Comic Sans MS"/>
                </a:rPr>
                <a:t>Missing</a:t>
              </a:r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13" name="Google Shape;203;p22">
              <a:extLst>
                <a:ext uri="{FF2B5EF4-FFF2-40B4-BE49-F238E27FC236}">
                  <a16:creationId xmlns:a16="http://schemas.microsoft.com/office/drawing/2014/main" id="{93809E27-BC32-CB46-8FC8-A4AD85618BE9}"/>
                </a:ext>
              </a:extLst>
            </p:cNvPr>
            <p:cNvSpPr txBox="1"/>
            <p:nvPr/>
          </p:nvSpPr>
          <p:spPr>
            <a:xfrm>
              <a:off x="9977002" y="2272759"/>
              <a:ext cx="656495" cy="4534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mic Sans MS"/>
                <a:buNone/>
              </a:pPr>
              <a:r>
                <a:rPr lang="en-GB" sz="1725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-&gt;</a:t>
              </a:r>
              <a:endParaRPr lang="en-GB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rbel"/>
                <a:buNone/>
              </a:pPr>
              <a:endParaRPr lang="en-GB" sz="172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25"/>
                <a:buFont typeface="Corbel"/>
                <a:buNone/>
              </a:pPr>
              <a:endParaRPr lang="en-GB" sz="172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B6143-B1E7-5743-A3E8-666EC34ABF70}"/>
              </a:ext>
            </a:extLst>
          </p:cNvPr>
          <p:cNvSpPr/>
          <p:nvPr/>
        </p:nvSpPr>
        <p:spPr>
          <a:xfrm>
            <a:off x="665128" y="4179814"/>
            <a:ext cx="7058778" cy="66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2FC3F-A8FB-B945-B662-4128C201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58" y="392857"/>
            <a:ext cx="1514923" cy="9926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19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i="1" dirty="0">
                <a:solidFill>
                  <a:srgbClr val="F57E20"/>
                </a:solidFill>
              </a:rPr>
              <a:t>ELIXIR Norway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3875695" y="3800694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2562" y="2773419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07963" y="4451119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4" y="2492326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3676719" y="5439425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6255917" y="3787252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595058" y="3661912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5681" y="3661912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53" y="4923298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1257403" y="465021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6214969" y="601778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9062543" y="4650218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2387094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4846647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8338862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7172956" y="4303537"/>
            <a:ext cx="0" cy="54203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6812219" y="4303898"/>
            <a:ext cx="0" cy="53098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Google Shape;99;p7">
            <a:extLst>
              <a:ext uri="{FF2B5EF4-FFF2-40B4-BE49-F238E27FC236}">
                <a16:creationId xmlns:a16="http://schemas.microsoft.com/office/drawing/2014/main" id="{6DA34F24-6FF6-894E-9892-AFD49004B6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Service and collaboration and support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Access to data, tools, compute &amp; storage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Data management planning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1CC71-824E-CC43-ADA5-237AC877E4E8}"/>
              </a:ext>
            </a:extLst>
          </p:cNvPr>
          <p:cNvSpPr/>
          <p:nvPr/>
        </p:nvSpPr>
        <p:spPr>
          <a:xfrm>
            <a:off x="6417732" y="1253331"/>
            <a:ext cx="5494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>
                <a:latin typeface="Corbel" panose="020B0503020204020204" pitchFamily="34" charset="0"/>
              </a:rPr>
              <a:t>Service and collaboration and support</a:t>
            </a:r>
          </a:p>
          <a:p>
            <a:pPr marL="0" indent="0">
              <a:buNone/>
            </a:pPr>
            <a:r>
              <a:rPr lang="en-GB" sz="2400" dirty="0">
                <a:latin typeface="Corbel" panose="020B0503020204020204" pitchFamily="34" charset="0"/>
              </a:rPr>
              <a:t>Access to data, tools, compute &amp; storage</a:t>
            </a:r>
          </a:p>
          <a:p>
            <a:pPr marL="0" indent="0">
              <a:buNone/>
            </a:pPr>
            <a:r>
              <a:rPr lang="en-GB" sz="2400" dirty="0">
                <a:latin typeface="Corbel" panose="020B0503020204020204" pitchFamily="34" charset="0"/>
              </a:rPr>
              <a:t>Data management planning</a:t>
            </a:r>
          </a:p>
        </p:txBody>
      </p:sp>
    </p:spTree>
    <p:extLst>
      <p:ext uri="{BB962C8B-B14F-4D97-AF65-F5344CB8AC3E}">
        <p14:creationId xmlns:p14="http://schemas.microsoft.com/office/powerpoint/2010/main" val="14336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i="1" dirty="0">
                <a:solidFill>
                  <a:srgbClr val="F57E20"/>
                </a:solidFill>
              </a:rPr>
              <a:t>ELIXIR Norway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3875695" y="3800694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2562" y="2773419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07963" y="4451119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4" y="2492326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3676719" y="5439425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6255917" y="3787252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595058" y="3661912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5681" y="3661912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53" y="4923298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1257403" y="465021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6214969" y="601778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9062543" y="4650218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2387094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4846647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8338862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7172956" y="4303537"/>
            <a:ext cx="0" cy="54203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6812219" y="4303898"/>
            <a:ext cx="0" cy="53098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Google Shape;99;p7">
            <a:extLst>
              <a:ext uri="{FF2B5EF4-FFF2-40B4-BE49-F238E27FC236}">
                <a16:creationId xmlns:a16="http://schemas.microsoft.com/office/drawing/2014/main" id="{6DA34F24-6FF6-894E-9892-AFD49004B6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Service and collaboration and support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Access to data, tools, compute &amp; storage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Data management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F17FE8-E38E-C64D-968D-BD797F930EF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527390" y="2945177"/>
            <a:ext cx="1943259" cy="4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Image result for european nucleotide archive logo">
            <a:extLst>
              <a:ext uri="{FF2B5EF4-FFF2-40B4-BE49-F238E27FC236}">
                <a16:creationId xmlns:a16="http://schemas.microsoft.com/office/drawing/2014/main" id="{78661838-90D1-0144-846C-CE92F7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774" y="3784172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k-logo-original">
            <a:extLst>
              <a:ext uri="{FF2B5EF4-FFF2-40B4-BE49-F238E27FC236}">
                <a16:creationId xmlns:a16="http://schemas.microsoft.com/office/drawing/2014/main" id="{2E02E321-CCA3-DE4E-83B3-96967D07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39" y="4457626"/>
            <a:ext cx="879419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2A51975E-C629-1446-B55F-7EE3D8E88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9319" y="5304639"/>
            <a:ext cx="1221763" cy="319452"/>
          </a:xfrm>
          <a:prstGeom prst="rect">
            <a:avLst/>
          </a:prstGeom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375C8B6B-208E-2E47-9462-11B6981CE9A6}"/>
              </a:ext>
            </a:extLst>
          </p:cNvPr>
          <p:cNvSpPr/>
          <p:nvPr/>
        </p:nvSpPr>
        <p:spPr>
          <a:xfrm>
            <a:off x="512764" y="2717168"/>
            <a:ext cx="5382416" cy="36699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DD89D3E-D02E-D94B-94F1-87C6F88520AB}"/>
              </a:ext>
            </a:extLst>
          </p:cNvPr>
          <p:cNvSpPr/>
          <p:nvPr/>
        </p:nvSpPr>
        <p:spPr>
          <a:xfrm>
            <a:off x="8267735" y="3480736"/>
            <a:ext cx="3269633" cy="17592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437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i="1" dirty="0">
                <a:solidFill>
                  <a:srgbClr val="F57E20"/>
                </a:solidFill>
              </a:rPr>
              <a:t>Focus in this course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3875695" y="3800694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2562" y="2773419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07963" y="4451119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4" y="2492326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3676719" y="5439425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6255917" y="3787252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595058" y="3661912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5681" y="3661912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53" y="4923298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1257403" y="465021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6214969" y="601778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9062543" y="4650218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2387094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4846647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8338862" y="4036881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7172956" y="4303537"/>
            <a:ext cx="0" cy="54203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6812219" y="4303898"/>
            <a:ext cx="0" cy="53098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Google Shape;99;p7">
            <a:extLst>
              <a:ext uri="{FF2B5EF4-FFF2-40B4-BE49-F238E27FC236}">
                <a16:creationId xmlns:a16="http://schemas.microsoft.com/office/drawing/2014/main" id="{6DA34F24-6FF6-894E-9892-AFD49004B6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Service and collaboration and support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Access to data, tools, compute &amp; storage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Data management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F17FE8-E38E-C64D-968D-BD797F930EF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527390" y="2945177"/>
            <a:ext cx="1943259" cy="4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Image result for european nucleotide archive logo">
            <a:extLst>
              <a:ext uri="{FF2B5EF4-FFF2-40B4-BE49-F238E27FC236}">
                <a16:creationId xmlns:a16="http://schemas.microsoft.com/office/drawing/2014/main" id="{78661838-90D1-0144-846C-CE92F7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774" y="3784172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k-logo-original">
            <a:extLst>
              <a:ext uri="{FF2B5EF4-FFF2-40B4-BE49-F238E27FC236}">
                <a16:creationId xmlns:a16="http://schemas.microsoft.com/office/drawing/2014/main" id="{2E02E321-CCA3-DE4E-83B3-96967D07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39" y="4457626"/>
            <a:ext cx="879419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2A51975E-C629-1446-B55F-7EE3D8E88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9319" y="5304639"/>
            <a:ext cx="1221763" cy="3194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55A4D28-8DF2-F64C-BDE5-0CF829B065F2}"/>
              </a:ext>
            </a:extLst>
          </p:cNvPr>
          <p:cNvSpPr/>
          <p:nvPr/>
        </p:nvSpPr>
        <p:spPr bwMode="auto">
          <a:xfrm>
            <a:off x="6171796" y="2600639"/>
            <a:ext cx="2917135" cy="386917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4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8976-DDFF-D14E-86EB-B3E1E63C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6924" y="3374047"/>
            <a:ext cx="629529" cy="749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traight Connector 56">
            <a:extLst>
              <a:ext uri="{FF2B5EF4-FFF2-40B4-BE49-F238E27FC236}">
                <a16:creationId xmlns:a16="http://schemas.microsoft.com/office/drawing/2014/main" id="{2C94F140-679D-0B4E-8E0F-B93665B04023}"/>
              </a:ext>
            </a:extLst>
          </p:cNvPr>
          <p:cNvSpPr/>
          <p:nvPr/>
        </p:nvSpPr>
        <p:spPr>
          <a:xfrm>
            <a:off x="1658960" y="37490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CFA88DF-186E-564F-9F89-00A97724E097}"/>
              </a:ext>
            </a:extLst>
          </p:cNvPr>
          <p:cNvSpPr/>
          <p:nvPr/>
        </p:nvSpPr>
        <p:spPr>
          <a:xfrm>
            <a:off x="464588" y="2485554"/>
            <a:ext cx="2264787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</a:t>
            </a:r>
            <a:r>
              <a:rPr lang="en-GB" sz="4200" i="1" dirty="0" err="1">
                <a:solidFill>
                  <a:srgbClr val="F57E20"/>
                </a:solidFill>
              </a:rPr>
              <a:t>NeLS</a:t>
            </a:r>
            <a:r>
              <a:rPr lang="en-GB" sz="4200" i="1" dirty="0">
                <a:solidFill>
                  <a:srgbClr val="F57E20"/>
                </a:solidFill>
              </a:rPr>
              <a:t> and </a:t>
            </a:r>
            <a:r>
              <a:rPr lang="en-GB" sz="4200" i="1" dirty="0" err="1">
                <a:solidFill>
                  <a:srgbClr val="F57E20"/>
                </a:solidFill>
              </a:rPr>
              <a:t>StoreBioInfo</a:t>
            </a:r>
            <a:r>
              <a:rPr lang="en-GB" sz="4200" i="1" dirty="0">
                <a:solidFill>
                  <a:srgbClr val="F57E20"/>
                </a:solidFill>
              </a:rPr>
              <a:t> (SBI)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3427" y="3093828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957090" y="4082134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CEEDA2C-807E-4240-B7C2-9CEA1DD25E99}"/>
              </a:ext>
            </a:extLst>
          </p:cNvPr>
          <p:cNvSpPr/>
          <p:nvPr/>
        </p:nvSpPr>
        <p:spPr>
          <a:xfrm>
            <a:off x="2486197" y="1827646"/>
            <a:ext cx="1451085" cy="41159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912860-43A2-A84E-8233-A93F55E7CAF0}"/>
              </a:ext>
            </a:extLst>
          </p:cNvPr>
          <p:cNvSpPr txBox="1">
            <a:spLocks/>
          </p:cNvSpPr>
          <p:nvPr/>
        </p:nvSpPr>
        <p:spPr bwMode="auto">
          <a:xfrm>
            <a:off x="4825200" y="2254038"/>
            <a:ext cx="2541600" cy="12236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9pPr>
          </a:lstStyle>
          <a:p>
            <a:pPr algn="ctr" defTabSz="914400"/>
            <a:r>
              <a:rPr lang="en-US" sz="6600" b="1" kern="0" dirty="0" err="1">
                <a:solidFill>
                  <a:srgbClr val="005472"/>
                </a:solidFill>
              </a:rPr>
              <a:t>NeLS</a:t>
            </a:r>
            <a:endParaRPr lang="en-US" sz="6600" b="1" kern="0" dirty="0">
              <a:solidFill>
                <a:srgbClr val="005472"/>
              </a:solidFill>
            </a:endParaRPr>
          </a:p>
        </p:txBody>
      </p:sp>
      <p:sp>
        <p:nvSpPr>
          <p:cNvPr id="36" name="Google Shape;109;gc079e62e23_0_58">
            <a:extLst>
              <a:ext uri="{FF2B5EF4-FFF2-40B4-BE49-F238E27FC236}">
                <a16:creationId xmlns:a16="http://schemas.microsoft.com/office/drawing/2014/main" id="{DDC3A11B-55C5-E544-8B23-FC9A38EF8365}"/>
              </a:ext>
            </a:extLst>
          </p:cNvPr>
          <p:cNvSpPr txBox="1">
            <a:spLocks/>
          </p:cNvSpPr>
          <p:nvPr/>
        </p:nvSpPr>
        <p:spPr bwMode="auto">
          <a:xfrm>
            <a:off x="719402" y="1253331"/>
            <a:ext cx="11248125" cy="14083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</a:pPr>
            <a:r>
              <a:rPr lang="en-GB" kern="0" dirty="0"/>
              <a:t>Norwegian e-infrastructure for Life Sciences - developed and operated by Elixir Norway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53E23-F5F6-664C-8EA5-066714DD6E4D}"/>
              </a:ext>
            </a:extLst>
          </p:cNvPr>
          <p:cNvSpPr txBox="1"/>
          <p:nvPr/>
        </p:nvSpPr>
        <p:spPr>
          <a:xfrm>
            <a:off x="630567" y="2052060"/>
            <a:ext cx="3860352" cy="4446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err="1">
                <a:latin typeface="Corbel" panose="020B0503020204020204" pitchFamily="34" charset="0"/>
              </a:rPr>
              <a:t>NeLS</a:t>
            </a:r>
            <a:r>
              <a:rPr lang="en-GB" sz="2400" b="1" dirty="0">
                <a:latin typeface="Corbel" panose="020B0503020204020204" pitchFamily="34" charset="0"/>
              </a:rPr>
              <a:t> in general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Available to all Norwegian researchers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Enable collaborative projects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storage layers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Integrated with compute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permission roles - shared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Free of charge*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for data deposition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User support: Elixir Norway helpdesk</a:t>
            </a:r>
          </a:p>
          <a:p>
            <a:pPr>
              <a:lnSpc>
                <a:spcPct val="150000"/>
              </a:lnSpc>
            </a:pP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35758D-AE14-CC4A-A820-5FD45E09B48C}"/>
              </a:ext>
            </a:extLst>
          </p:cNvPr>
          <p:cNvSpPr txBox="1"/>
          <p:nvPr/>
        </p:nvSpPr>
        <p:spPr>
          <a:xfrm>
            <a:off x="7854281" y="2047274"/>
            <a:ext cx="3110147" cy="18498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Type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Non-sensitive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multiple data types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SEEK integration for metadata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00184A-153C-1F40-827A-97F9CF7BBBBF}"/>
              </a:ext>
            </a:extLst>
          </p:cNvPr>
          <p:cNvSpPr/>
          <p:nvPr/>
        </p:nvSpPr>
        <p:spPr bwMode="auto">
          <a:xfrm>
            <a:off x="4978400" y="2052060"/>
            <a:ext cx="2286000" cy="43398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2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>
                <a:solidFill>
                  <a:srgbClr val="F57E20"/>
                </a:solidFill>
              </a:rPr>
              <a:t>NeLS - Norwegian e-infrastructure for Life Sciences</a:t>
            </a:r>
            <a:endParaRPr sz="3000"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=     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https://nels.bioinfo.no</a:t>
            </a:r>
            <a:r>
              <a:rPr lang="en-GB"/>
              <a:t>	          </a:t>
            </a:r>
            <a:endParaRPr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725" y="2548550"/>
            <a:ext cx="7426095" cy="343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0"/>
          <p:cNvGrpSpPr/>
          <p:nvPr/>
        </p:nvGrpSpPr>
        <p:grpSpPr>
          <a:xfrm>
            <a:off x="3858325" y="1205800"/>
            <a:ext cx="8028875" cy="4485470"/>
            <a:chOff x="3858325" y="1205800"/>
            <a:chExt cx="8028875" cy="4485470"/>
          </a:xfrm>
        </p:grpSpPr>
        <p:pic>
          <p:nvPicPr>
            <p:cNvPr id="118" name="Google Shape;118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58325" y="1826321"/>
              <a:ext cx="8028875" cy="3864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0"/>
            <p:cNvSpPr txBox="1"/>
            <p:nvPr/>
          </p:nvSpPr>
          <p:spPr>
            <a:xfrm>
              <a:off x="5585850" y="1205800"/>
              <a:ext cx="4524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rbel"/>
                <a:buNone/>
              </a:pPr>
              <a:r>
                <a:rPr lang="en-GB" sz="2400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+	    </a:t>
              </a:r>
              <a:r>
                <a:rPr lang="en-GB" sz="2400" u="sng" dirty="0">
                  <a:solidFill>
                    <a:schemeClr val="hlink"/>
                  </a:solidFill>
                  <a:latin typeface="Corbel"/>
                  <a:ea typeface="Corbel"/>
                  <a:cs typeface="Corbel"/>
                  <a:sym typeface="Corbel"/>
                  <a:hlinkClick r:id="rId6"/>
                </a:rPr>
                <a:t>https://usegalaxy.no</a:t>
              </a:r>
              <a:endParaRPr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" name="Google Shape;109;gc079e62e23_0_58">
            <a:extLst>
              <a:ext uri="{FF2B5EF4-FFF2-40B4-BE49-F238E27FC236}">
                <a16:creationId xmlns:a16="http://schemas.microsoft.com/office/drawing/2014/main" id="{35EE39D8-7D35-F948-85B7-DF62655D1EB7}"/>
              </a:ext>
            </a:extLst>
          </p:cNvPr>
          <p:cNvSpPr txBox="1">
            <a:spLocks/>
          </p:cNvSpPr>
          <p:nvPr/>
        </p:nvSpPr>
        <p:spPr>
          <a:xfrm>
            <a:off x="546557" y="6054503"/>
            <a:ext cx="10078585" cy="85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spcBef>
                <a:spcPts val="0"/>
              </a:spcBef>
              <a:buFont typeface="Corbel"/>
              <a:buNone/>
            </a:pPr>
            <a:r>
              <a:rPr lang="en-GB" dirty="0"/>
              <a:t>Access via FEIDE user or </a:t>
            </a:r>
            <a:r>
              <a:rPr lang="en-GB" dirty="0" err="1"/>
              <a:t>NeLS</a:t>
            </a:r>
            <a:r>
              <a:rPr lang="en-GB" dirty="0"/>
              <a:t> </a:t>
            </a:r>
            <a:r>
              <a:rPr lang="en-GB" dirty="0" err="1"/>
              <a:t>idp</a:t>
            </a:r>
            <a:r>
              <a:rPr lang="en-GB" dirty="0"/>
              <a:t> can be made for non-FEIDE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9994</TotalTime>
  <Words>578</Words>
  <Application>Microsoft Macintosh PowerPoint</Application>
  <PresentationFormat>Widescreen</PresentationFormat>
  <Paragraphs>141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Corbel</vt:lpstr>
      <vt:lpstr>Calibri</vt:lpstr>
      <vt:lpstr>Arial</vt:lpstr>
      <vt:lpstr>Liberation Sans</vt:lpstr>
      <vt:lpstr>Comic Sans MS</vt:lpstr>
      <vt:lpstr>Times</vt:lpstr>
      <vt:lpstr>ELIXIR_template</vt:lpstr>
      <vt:lpstr>PowerPoint Presentation</vt:lpstr>
      <vt:lpstr>ELIXIR - A distributed infrastructure for Life Science data</vt:lpstr>
      <vt:lpstr>Why do we need ELIXIR?</vt:lpstr>
      <vt:lpstr>Why do we need ELIXIR?</vt:lpstr>
      <vt:lpstr>ELIXIR Norway</vt:lpstr>
      <vt:lpstr>ELIXIR Norway</vt:lpstr>
      <vt:lpstr>Focus in this course</vt:lpstr>
      <vt:lpstr>Data storage in NeLS and StoreBioInfo (SBI)</vt:lpstr>
      <vt:lpstr>NeLS - Norwegian e-infrastructure for Life Sciences</vt:lpstr>
      <vt:lpstr>Access to storage and sharing of data in NeLS</vt:lpstr>
      <vt:lpstr>NeLS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Zoom instructions for this meeting</dc:title>
  <dc:creator>Christine S</dc:creator>
  <cp:lastModifiedBy>Erik Hjerde</cp:lastModifiedBy>
  <cp:revision>24</cp:revision>
  <dcterms:created xsi:type="dcterms:W3CDTF">2019-03-11T13:02:45Z</dcterms:created>
  <dcterms:modified xsi:type="dcterms:W3CDTF">2021-11-30T14:04:50Z</dcterms:modified>
</cp:coreProperties>
</file>